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648" r:id="rId2"/>
    <p:sldMasterId id="2147483667" r:id="rId3"/>
  </p:sldMasterIdLst>
  <p:notesMasterIdLst>
    <p:notesMasterId r:id="rId21"/>
  </p:notesMasterIdLst>
  <p:sldIdLst>
    <p:sldId id="261" r:id="rId4"/>
    <p:sldId id="275" r:id="rId5"/>
    <p:sldId id="263" r:id="rId6"/>
    <p:sldId id="276" r:id="rId7"/>
    <p:sldId id="290" r:id="rId8"/>
    <p:sldId id="266" r:id="rId9"/>
    <p:sldId id="277" r:id="rId10"/>
    <p:sldId id="278" r:id="rId11"/>
    <p:sldId id="279" r:id="rId12"/>
    <p:sldId id="280" r:id="rId13"/>
    <p:sldId id="287" r:id="rId14"/>
    <p:sldId id="286" r:id="rId15"/>
    <p:sldId id="285" r:id="rId16"/>
    <p:sldId id="288" r:id="rId17"/>
    <p:sldId id="283" r:id="rId18"/>
    <p:sldId id="289" r:id="rId19"/>
    <p:sldId id="29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3" userDrawn="1">
          <p15:clr>
            <a:srgbClr val="A4A3A4"/>
          </p15:clr>
        </p15:guide>
        <p15:guide id="2" pos="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211"/>
    <a:srgbClr val="FFCC00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0" autoAdjust="0"/>
    <p:restoredTop sz="80698" autoAdjust="0"/>
  </p:normalViewPr>
  <p:slideViewPr>
    <p:cSldViewPr snapToGrid="0" snapToObjects="1">
      <p:cViewPr varScale="1">
        <p:scale>
          <a:sx n="93" d="100"/>
          <a:sy n="93" d="100"/>
        </p:scale>
        <p:origin x="2190" y="78"/>
      </p:cViewPr>
      <p:guideLst>
        <p:guide orient="horz" pos="773"/>
        <p:guide pos="18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2BB1E-87DE-4F63-AD86-18EA670A4839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B3493-5E93-4A1C-9B3C-0596FA706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96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B3493-5E93-4A1C-9B3C-0596FA706A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76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B3493-5E93-4A1C-9B3C-0596FA706A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12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B3493-5E93-4A1C-9B3C-0596FA706A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10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B3493-5E93-4A1C-9B3C-0596FA706A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53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B3493-5E93-4A1C-9B3C-0596FA706A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37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B3493-5E93-4A1C-9B3C-0596FA706A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71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B3493-5E93-4A1C-9B3C-0596FA706AA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15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B3493-5E93-4A1C-9B3C-0596FA706AA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89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B3493-5E93-4A1C-9B3C-0596FA706AA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70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5333" y="1557867"/>
            <a:ext cx="5096935" cy="2235200"/>
          </a:xfrm>
        </p:spPr>
        <p:txBody>
          <a:bodyPr anchor="b" anchorCtr="0">
            <a:noAutofit/>
          </a:bodyPr>
          <a:lstStyle>
            <a:lvl1pPr algn="l">
              <a:lnSpc>
                <a:spcPts val="3600"/>
              </a:lnSpc>
              <a:defRPr b="1" cap="all" spc="1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5332" y="4275668"/>
            <a:ext cx="5096935" cy="1202267"/>
          </a:xfrm>
        </p:spPr>
        <p:txBody>
          <a:bodyPr>
            <a:noAutofit/>
          </a:bodyPr>
          <a:lstStyle>
            <a:lvl1pPr marL="0" indent="0" algn="l">
              <a:lnSpc>
                <a:spcPts val="2100"/>
              </a:lnSpc>
              <a:buNone/>
              <a:defRPr sz="1800" cap="all" spc="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25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-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2467" y="1329267"/>
            <a:ext cx="2751666" cy="140021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2776" y="1329267"/>
            <a:ext cx="2805693" cy="140021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132668" y="1329267"/>
            <a:ext cx="2870200" cy="140021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62467" y="2946400"/>
            <a:ext cx="2751666" cy="151452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092776" y="2946400"/>
            <a:ext cx="2805693" cy="151452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132668" y="2946400"/>
            <a:ext cx="2870200" cy="1514524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62467" y="4677839"/>
            <a:ext cx="2751666" cy="150768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092776" y="4677839"/>
            <a:ext cx="2805692" cy="1507682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132668" y="4677839"/>
            <a:ext cx="2870200" cy="150768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7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25333" y="1557867"/>
            <a:ext cx="5096935" cy="2235200"/>
          </a:xfrm>
        </p:spPr>
        <p:txBody>
          <a:bodyPr anchor="b" anchorCtr="0">
            <a:noAutofit/>
          </a:bodyPr>
          <a:lstStyle>
            <a:lvl1pPr algn="l">
              <a:lnSpc>
                <a:spcPts val="3600"/>
              </a:lnSpc>
              <a:defRPr b="1" cap="all" spc="1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5332" y="4275668"/>
            <a:ext cx="5096935" cy="1202267"/>
          </a:xfrm>
        </p:spPr>
        <p:txBody>
          <a:bodyPr>
            <a:noAutofit/>
          </a:bodyPr>
          <a:lstStyle>
            <a:lvl1pPr marL="0" indent="0" algn="l">
              <a:lnSpc>
                <a:spcPts val="2100"/>
              </a:lnSpc>
              <a:buNone/>
              <a:defRPr sz="1800" cap="all" spc="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8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90133"/>
            <a:ext cx="8830733" cy="4673600"/>
          </a:xfrm>
        </p:spPr>
        <p:txBody>
          <a:bodyPr>
            <a:noAutofit/>
          </a:bodyPr>
          <a:lstStyle>
            <a:lvl1pPr marL="0" indent="0">
              <a:spcAft>
                <a:spcPts val="450"/>
              </a:spcAft>
              <a:buFontTx/>
              <a:buNone/>
              <a:defRPr sz="1800"/>
            </a:lvl1pPr>
            <a:lvl2pPr marL="349758" indent="-214313">
              <a:spcAft>
                <a:spcPts val="450"/>
              </a:spcAft>
              <a:buFont typeface="Lucida Grande"/>
              <a:buChar char="•"/>
              <a:defRPr sz="1575"/>
            </a:lvl2pPr>
            <a:lvl3pPr>
              <a:spcAft>
                <a:spcPts val="450"/>
              </a:spcAft>
              <a:defRPr sz="1575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72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668" y="1456269"/>
            <a:ext cx="4224866" cy="4765611"/>
          </a:xfrm>
        </p:spPr>
        <p:txBody>
          <a:bodyPr lIns="274320" rIns="274320"/>
          <a:lstStyle>
            <a:lvl1pPr>
              <a:spcAft>
                <a:spcPts val="450"/>
              </a:spcAft>
              <a:defRPr sz="18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>
              <a:spcAft>
                <a:spcPts val="450"/>
              </a:spcAft>
              <a:defRPr sz="1350">
                <a:solidFill>
                  <a:schemeClr val="bg1">
                    <a:lumMod val="50000"/>
                    <a:lumOff val="50000"/>
                  </a:schemeClr>
                </a:solidFill>
              </a:defRPr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800" y="1456269"/>
            <a:ext cx="4106333" cy="4765611"/>
          </a:xfrm>
        </p:spPr>
        <p:txBody>
          <a:bodyPr lIns="274320" rIns="274320"/>
          <a:lstStyle>
            <a:lvl1pPr>
              <a:spcAft>
                <a:spcPts val="450"/>
              </a:spcAft>
              <a:defRPr sz="18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>
              <a:spcAft>
                <a:spcPts val="450"/>
              </a:spcAft>
              <a:defRPr sz="1350">
                <a:solidFill>
                  <a:schemeClr val="bg1">
                    <a:lumMod val="50000"/>
                    <a:lumOff val="50000"/>
                  </a:schemeClr>
                </a:solidFill>
              </a:defRPr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7103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13268" y="1278466"/>
            <a:ext cx="4131733" cy="234617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8201" y="1278468"/>
            <a:ext cx="4174067" cy="234617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13268" y="3793066"/>
            <a:ext cx="4131733" cy="245133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648201" y="3793068"/>
            <a:ext cx="4174067" cy="245133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75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-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20134" y="1303867"/>
            <a:ext cx="2794000" cy="142561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2776" y="1303867"/>
            <a:ext cx="2822625" cy="142561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132667" y="1303867"/>
            <a:ext cx="2853266" cy="142561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20134" y="2878669"/>
            <a:ext cx="2794000" cy="158225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092776" y="2878669"/>
            <a:ext cx="2822625" cy="1582257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120975" y="2878669"/>
            <a:ext cx="2864958" cy="158225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20134" y="4610108"/>
            <a:ext cx="2794000" cy="157541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092776" y="4610108"/>
            <a:ext cx="2822625" cy="157541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120975" y="4610108"/>
            <a:ext cx="2864958" cy="157541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12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13933"/>
            <a:ext cx="8873067" cy="4749800"/>
          </a:xfrm>
        </p:spPr>
        <p:txBody>
          <a:bodyPr>
            <a:noAutofit/>
          </a:bodyPr>
          <a:lstStyle>
            <a:lvl1pPr marL="0" indent="0">
              <a:spcAft>
                <a:spcPts val="450"/>
              </a:spcAft>
              <a:buFontTx/>
              <a:buNone/>
              <a:defRPr sz="1800"/>
            </a:lvl1pPr>
            <a:lvl2pPr marL="349758" indent="-214313">
              <a:spcAft>
                <a:spcPts val="450"/>
              </a:spcAft>
              <a:buFont typeface="Lucida Grande"/>
              <a:buChar char="•"/>
              <a:defRPr sz="1575"/>
            </a:lvl2pPr>
            <a:lvl3pPr>
              <a:spcAft>
                <a:spcPts val="450"/>
              </a:spcAft>
              <a:defRPr sz="1575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362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1" y="1600200"/>
            <a:ext cx="4191000" cy="4621678"/>
          </a:xfrm>
        </p:spPr>
        <p:txBody>
          <a:bodyPr lIns="274320" rIns="274320"/>
          <a:lstStyle>
            <a:lvl1pPr>
              <a:spcAft>
                <a:spcPts val="450"/>
              </a:spcAft>
              <a:defRPr sz="18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>
              <a:spcAft>
                <a:spcPts val="450"/>
              </a:spcAft>
              <a:defRPr sz="1350">
                <a:solidFill>
                  <a:schemeClr val="bg1">
                    <a:lumMod val="85000"/>
                    <a:lumOff val="15000"/>
                  </a:schemeClr>
                </a:solidFill>
              </a:defRPr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536" y="1600200"/>
            <a:ext cx="4351865" cy="4621678"/>
          </a:xfrm>
        </p:spPr>
        <p:txBody>
          <a:bodyPr lIns="274320" rIns="274320"/>
          <a:lstStyle>
            <a:lvl1pPr>
              <a:spcAft>
                <a:spcPts val="450"/>
              </a:spcAft>
              <a:defRPr sz="18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>
              <a:spcAft>
                <a:spcPts val="450"/>
              </a:spcAft>
              <a:defRPr sz="1350">
                <a:solidFill>
                  <a:schemeClr val="bg1">
                    <a:lumMod val="85000"/>
                    <a:lumOff val="15000"/>
                  </a:schemeClr>
                </a:solidFill>
              </a:defRPr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66170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54000" y="1371600"/>
            <a:ext cx="4216401" cy="22530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56667" y="1371600"/>
            <a:ext cx="4207934" cy="225304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54000" y="3784602"/>
            <a:ext cx="4216401" cy="24597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656667" y="3784600"/>
            <a:ext cx="4207934" cy="2459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35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8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0"/>
            <a:ext cx="6138333" cy="991352"/>
          </a:xfrm>
          <a:prstGeom prst="rect">
            <a:avLst/>
          </a:prstGeom>
          <a:noFill/>
        </p:spPr>
        <p:txBody>
          <a:bodyPr vert="horz" lIns="27432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1490133"/>
            <a:ext cx="8847667" cy="4707466"/>
          </a:xfrm>
          <a:prstGeom prst="rect">
            <a:avLst/>
          </a:prstGeom>
        </p:spPr>
        <p:txBody>
          <a:bodyPr vert="horz" lIns="274320" tIns="45720" rIns="27432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285076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3" r:id="rId4"/>
  </p:sldLayoutIdLst>
  <p:timing>
    <p:tnLst>
      <p:par>
        <p:cTn id="1" dur="indefinite" restart="never" nodeType="tmRoot"/>
      </p:par>
    </p:tnLst>
  </p:timing>
  <p:txStyles>
    <p:titleStyle>
      <a:lvl1pPr algn="l" defTabSz="342900" rtl="0" eaLnBrk="1" latinLnBrk="0" hangingPunct="1">
        <a:spcBef>
          <a:spcPct val="0"/>
        </a:spcBef>
        <a:buNone/>
        <a:defRPr sz="1800" kern="1200" cap="all" spc="150">
          <a:solidFill>
            <a:srgbClr val="EEB211"/>
          </a:solidFill>
          <a:latin typeface="Calibri"/>
          <a:ea typeface="+mj-ea"/>
          <a:cs typeface="+mj-cs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349758" indent="-214313" algn="l" defTabSz="34290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bg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bg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bg1"/>
          </a:solidFill>
          <a:latin typeface="Roboto Ligh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bg1"/>
          </a:solidFill>
          <a:latin typeface="Roboto Ligh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5765800" cy="991352"/>
          </a:xfrm>
          <a:prstGeom prst="rect">
            <a:avLst/>
          </a:prstGeom>
          <a:solidFill>
            <a:schemeClr val="bg1"/>
          </a:solidFill>
        </p:spPr>
        <p:txBody>
          <a:bodyPr vert="horz" lIns="274320" tIns="45720" rIns="91440" bIns="4572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1363133"/>
            <a:ext cx="8924509" cy="4834466"/>
          </a:xfrm>
          <a:prstGeom prst="rect">
            <a:avLst/>
          </a:prstGeom>
        </p:spPr>
        <p:txBody>
          <a:bodyPr vert="horz" lIns="274320" tIns="45720" rIns="27432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27784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iming>
    <p:tnLst>
      <p:par>
        <p:cTn id="1" dur="indefinite" restart="never" nodeType="tmRoot"/>
      </p:par>
    </p:tnLst>
  </p:timing>
  <p:txStyles>
    <p:titleStyle>
      <a:lvl1pPr algn="l" defTabSz="342900" rtl="0" eaLnBrk="1" latinLnBrk="0" hangingPunct="1">
        <a:spcBef>
          <a:spcPct val="0"/>
        </a:spcBef>
        <a:buNone/>
        <a:defRPr sz="1800" kern="1200" cap="all" spc="150">
          <a:solidFill>
            <a:srgbClr val="EEB211"/>
          </a:solidFill>
          <a:latin typeface="Calibri"/>
          <a:ea typeface="+mj-ea"/>
          <a:cs typeface="+mj-cs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349758" indent="-214313" algn="l" defTabSz="342900" rtl="0" eaLnBrk="1" latinLnBrk="0" hangingPunct="1">
        <a:spcBef>
          <a:spcPct val="20000"/>
        </a:spcBef>
        <a:buFont typeface="Arial"/>
        <a:buChar char="•"/>
        <a:defRPr sz="2100" kern="1200">
          <a:solidFill>
            <a:srgbClr val="262626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262626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bg1"/>
          </a:solidFill>
          <a:latin typeface="Roboto Ligh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bg1"/>
          </a:solidFill>
          <a:latin typeface="Roboto Ligh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ie.gatech.edu/isss_estimated_expens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oie.gatech.edu/isss/istart-help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EB2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Graduate I-20/DS-2019 request guidelines</a:t>
            </a:r>
            <a:endParaRPr lang="en-US" dirty="0">
              <a:solidFill>
                <a:srgbClr val="EEB2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International student and scholar services(ISSS)</a:t>
            </a:r>
          </a:p>
          <a:p>
            <a:r>
              <a:rPr lang="en-US" dirty="0" smtClean="0"/>
              <a:t>Office of international education (OIE)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24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04" y="1305269"/>
            <a:ext cx="4906060" cy="418205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37276" y="991351"/>
            <a:ext cx="3837035" cy="5080675"/>
          </a:xfrm>
        </p:spPr>
        <p:txBody>
          <a:bodyPr/>
          <a:lstStyle/>
          <a:p>
            <a:r>
              <a:rPr lang="en-US" sz="2000" dirty="0" smtClean="0">
                <a:solidFill>
                  <a:srgbClr val="002060"/>
                </a:solidFill>
              </a:rPr>
              <a:t>8) Please fill out the applicant status information.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**Do not submit the graduate I-20/DS-2019 request </a:t>
            </a:r>
            <a:r>
              <a:rPr lang="en-US" sz="1600" dirty="0" smtClean="0">
                <a:solidFill>
                  <a:srgbClr val="0070C0"/>
                </a:solidFill>
              </a:rPr>
              <a:t>if the student is</a:t>
            </a:r>
          </a:p>
          <a:p>
            <a:pPr marL="342900" indent="-342900">
              <a:buFontTx/>
              <a:buChar char="-"/>
            </a:pPr>
            <a:r>
              <a:rPr lang="en-US" sz="1600" dirty="0">
                <a:solidFill>
                  <a:srgbClr val="0070C0"/>
                </a:solidFill>
              </a:rPr>
              <a:t>a</a:t>
            </a:r>
            <a:r>
              <a:rPr lang="en-US" sz="1600" dirty="0" smtClean="0">
                <a:solidFill>
                  <a:srgbClr val="0070C0"/>
                </a:solidFill>
              </a:rPr>
              <a:t> current student at GT</a:t>
            </a:r>
          </a:p>
          <a:p>
            <a:pPr marL="342900" indent="-342900">
              <a:buFontTx/>
              <a:buChar char="-"/>
            </a:pPr>
            <a:r>
              <a:rPr lang="en-US" sz="1600" dirty="0" smtClean="0">
                <a:solidFill>
                  <a:srgbClr val="0070C0"/>
                </a:solidFill>
              </a:rPr>
              <a:t>a recently graduated student from GT in the last 60 days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0070C0"/>
                </a:solidFill>
              </a:rPr>
              <a:t>a</a:t>
            </a:r>
            <a:r>
              <a:rPr lang="en-US" sz="1600" dirty="0" smtClean="0">
                <a:solidFill>
                  <a:srgbClr val="0070C0"/>
                </a:solidFill>
              </a:rPr>
              <a:t> student who graduated from GT more than 60 days ago but is participating in Optional Practical Training (OPT)</a:t>
            </a:r>
          </a:p>
          <a:p>
            <a:r>
              <a:rPr lang="en-US" sz="1600" dirty="0">
                <a:solidFill>
                  <a:srgbClr val="FF0000"/>
                </a:solidFill>
              </a:rPr>
              <a:t>If any of </a:t>
            </a:r>
            <a:r>
              <a:rPr lang="en-US" sz="1600" dirty="0" smtClean="0">
                <a:solidFill>
                  <a:srgbClr val="FF0000"/>
                </a:solidFill>
              </a:rPr>
              <a:t>the above </a:t>
            </a:r>
            <a:r>
              <a:rPr lang="en-US" sz="1600" dirty="0">
                <a:solidFill>
                  <a:srgbClr val="FF0000"/>
                </a:solidFill>
              </a:rPr>
              <a:t>applies to the student, </a:t>
            </a:r>
            <a:r>
              <a:rPr lang="en-US" sz="1600" dirty="0" smtClean="0">
                <a:solidFill>
                  <a:srgbClr val="FF0000"/>
                </a:solidFill>
              </a:rPr>
              <a:t>please do NOT submit the I-20/DS-2019 request. </a:t>
            </a:r>
            <a:r>
              <a:rPr lang="en-US" sz="1600" dirty="0">
                <a:solidFill>
                  <a:srgbClr val="FF0000"/>
                </a:solidFill>
              </a:rPr>
              <a:t>P</a:t>
            </a:r>
            <a:r>
              <a:rPr lang="en-US" sz="1600" dirty="0" smtClean="0">
                <a:solidFill>
                  <a:srgbClr val="FF0000"/>
                </a:solidFill>
              </a:rPr>
              <a:t>lease </a:t>
            </a:r>
            <a:r>
              <a:rPr lang="en-US" sz="1600" dirty="0">
                <a:solidFill>
                  <a:srgbClr val="FF0000"/>
                </a:solidFill>
              </a:rPr>
              <a:t>direct the student to submit the </a:t>
            </a:r>
            <a:r>
              <a:rPr lang="en-US" sz="1600" b="1" u="sng" dirty="0">
                <a:solidFill>
                  <a:srgbClr val="FF0000"/>
                </a:solidFill>
              </a:rPr>
              <a:t>change of degree level e-form </a:t>
            </a:r>
            <a:r>
              <a:rPr lang="en-US" sz="1600" dirty="0">
                <a:solidFill>
                  <a:srgbClr val="FF0000"/>
                </a:solidFill>
              </a:rPr>
              <a:t>in </a:t>
            </a:r>
            <a:r>
              <a:rPr lang="en-US" sz="1600" dirty="0" err="1">
                <a:solidFill>
                  <a:srgbClr val="FF0000"/>
                </a:solidFill>
              </a:rPr>
              <a:t>iStart</a:t>
            </a:r>
            <a:r>
              <a:rPr lang="en-US" sz="1600" dirty="0">
                <a:solidFill>
                  <a:srgbClr val="FF0000"/>
                </a:solidFill>
              </a:rPr>
              <a:t>.</a:t>
            </a:r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pPr marL="342900" indent="-342900">
              <a:buFontTx/>
              <a:buChar char="-"/>
            </a:pPr>
            <a:endParaRPr lang="en-US" sz="2000" dirty="0" smtClean="0"/>
          </a:p>
          <a:p>
            <a:pPr marL="342900" indent="-342900">
              <a:buFontTx/>
              <a:buChar char="-"/>
            </a:pPr>
            <a:endParaRPr lang="en-US" sz="2000" dirty="0" smtClean="0">
              <a:solidFill>
                <a:schemeClr val="bg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GRAduate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I-20/DS-2019 request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9760" y="5487328"/>
            <a:ext cx="437847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If the student is funded by the government, please contact OIE because it is possible that the student should receive a J-1 visa, not F-1. </a:t>
            </a:r>
            <a:endParaRPr lang="en-US" sz="1600" dirty="0">
              <a:solidFill>
                <a:srgbClr val="00206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034391" y="4746661"/>
            <a:ext cx="267128" cy="7406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0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533" y="1418123"/>
            <a:ext cx="3450549" cy="4673600"/>
          </a:xfrm>
        </p:spPr>
        <p:txBody>
          <a:bodyPr/>
          <a:lstStyle/>
          <a:p>
            <a:r>
              <a:rPr lang="en-US" sz="2000" dirty="0">
                <a:solidFill>
                  <a:srgbClr val="002060"/>
                </a:solidFill>
              </a:rPr>
              <a:t>9</a:t>
            </a:r>
            <a:r>
              <a:rPr lang="en-US" sz="2000" dirty="0" smtClean="0">
                <a:solidFill>
                  <a:srgbClr val="002060"/>
                </a:solidFill>
              </a:rPr>
              <a:t>) Please fill out the program information.</a:t>
            </a:r>
          </a:p>
          <a:p>
            <a:endParaRPr lang="en-US" sz="2000" dirty="0"/>
          </a:p>
          <a:p>
            <a:r>
              <a:rPr lang="en-US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Please use “program date tab” in the OIE expense calculator for the start and end dates. </a:t>
            </a:r>
            <a:endParaRPr lang="en-US" sz="20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pPr marL="342900" indent="-342900">
              <a:buFontTx/>
              <a:buChar char="-"/>
            </a:pPr>
            <a:endParaRPr lang="en-US" sz="2000" dirty="0" smtClean="0"/>
          </a:p>
          <a:p>
            <a:pPr marL="342900" indent="-342900">
              <a:buFontTx/>
              <a:buChar char="-"/>
            </a:pPr>
            <a:endParaRPr lang="en-US" sz="2000" dirty="0" smtClean="0">
              <a:solidFill>
                <a:schemeClr val="bg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GRAduate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I-20/DS-2019 request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833" y="1557076"/>
            <a:ext cx="4972744" cy="374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4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3402" y="1217719"/>
            <a:ext cx="3450549" cy="4673600"/>
          </a:xfrm>
        </p:spPr>
        <p:txBody>
          <a:bodyPr/>
          <a:lstStyle/>
          <a:p>
            <a:r>
              <a:rPr lang="en-US" sz="2000" dirty="0" smtClean="0">
                <a:solidFill>
                  <a:srgbClr val="002060"/>
                </a:solidFill>
              </a:rPr>
              <a:t>10) To fill out the financial information section, please download </a:t>
            </a:r>
            <a:r>
              <a:rPr lang="en-US" sz="2000" b="1" dirty="0" smtClean="0">
                <a:solidFill>
                  <a:srgbClr val="002060"/>
                </a:solidFill>
              </a:rPr>
              <a:t>the up-to-date OIE expense calculator </a:t>
            </a:r>
            <a:r>
              <a:rPr lang="en-US" sz="2000" dirty="0" smtClean="0">
                <a:solidFill>
                  <a:srgbClr val="002060"/>
                </a:solidFill>
              </a:rPr>
              <a:t>and use </a:t>
            </a:r>
            <a:r>
              <a:rPr lang="en-US" sz="2000" b="1" dirty="0" smtClean="0">
                <a:solidFill>
                  <a:srgbClr val="002060"/>
                </a:solidFill>
              </a:rPr>
              <a:t>OIE expense calculator guidelines </a:t>
            </a:r>
            <a:r>
              <a:rPr lang="en-US" sz="2000" dirty="0" smtClean="0">
                <a:solidFill>
                  <a:srgbClr val="002060"/>
                </a:solidFill>
              </a:rPr>
              <a:t>that you can download from </a:t>
            </a:r>
            <a:r>
              <a:rPr lang="en-US" sz="2000" dirty="0" smtClean="0">
                <a:solidFill>
                  <a:srgbClr val="002060"/>
                </a:solidFill>
                <a:hlinkClick r:id="rId3"/>
              </a:rPr>
              <a:t>here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endParaRPr lang="en-US" sz="2000" dirty="0">
              <a:solidFill>
                <a:srgbClr val="002060"/>
              </a:solidFill>
            </a:endParaRPr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b="1" dirty="0" smtClean="0">
                <a:solidFill>
                  <a:srgbClr val="FF0000"/>
                </a:solidFill>
              </a:rPr>
              <a:t>IMPORTANT: </a:t>
            </a: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Students 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use this information to allocate their funding. Please try to enter the correct </a:t>
            </a: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amount, following the instruction.</a:t>
            </a:r>
            <a:endParaRPr lang="en-US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en-US" sz="2000" dirty="0" smtClean="0"/>
          </a:p>
          <a:p>
            <a:pPr marL="342900" indent="-342900">
              <a:buFontTx/>
              <a:buChar char="-"/>
            </a:pPr>
            <a:endParaRPr lang="en-US" sz="2000" dirty="0" smtClean="0">
              <a:solidFill>
                <a:schemeClr val="bg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GRAduate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I-20/DS-2019 request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708" y="1217719"/>
            <a:ext cx="4383954" cy="504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8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5287" y="1315893"/>
            <a:ext cx="3450549" cy="4673600"/>
          </a:xfrm>
        </p:spPr>
        <p:txBody>
          <a:bodyPr/>
          <a:lstStyle/>
          <a:p>
            <a:r>
              <a:rPr lang="en-US" sz="2000" dirty="0" smtClean="0">
                <a:solidFill>
                  <a:srgbClr val="002060"/>
                </a:solidFill>
              </a:rPr>
              <a:t>11) Please fill out the English proficiency information.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endParaRPr lang="en-US" sz="2000" dirty="0">
              <a:solidFill>
                <a:srgbClr val="002060"/>
              </a:solidFill>
            </a:endParaRP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endParaRPr lang="en-US" sz="2000" dirty="0">
              <a:solidFill>
                <a:srgbClr val="002060"/>
              </a:solidFill>
            </a:endParaRP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12) Please answer the shipment question.</a:t>
            </a:r>
            <a:endParaRPr lang="en-US" sz="2000" dirty="0">
              <a:solidFill>
                <a:srgbClr val="002060"/>
              </a:solidFill>
            </a:endParaRPr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pPr marL="342900" indent="-342900">
              <a:buFontTx/>
              <a:buChar char="-"/>
            </a:pPr>
            <a:endParaRPr lang="en-US" sz="2000" dirty="0" smtClean="0"/>
          </a:p>
          <a:p>
            <a:pPr marL="342900" indent="-342900">
              <a:buFontTx/>
              <a:buChar char="-"/>
            </a:pPr>
            <a:endParaRPr lang="en-US" sz="2000" dirty="0" smtClean="0">
              <a:solidFill>
                <a:schemeClr val="bg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GRAduate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I-20/DS-2019 request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931" y="1315893"/>
            <a:ext cx="4530216" cy="488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5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0456" y="1213175"/>
            <a:ext cx="3572079" cy="509353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13) Please read and check the departmental compliance information.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14) Click the submit button. 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sz="1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- You can click “save draft” if you haven’t finished and want to work on it later.</a:t>
            </a:r>
            <a:endParaRPr lang="en-US" sz="16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- After the submission, the e-form will be directed to the student to fill out their part of the e-form. After they submit their part of the e-form, OIE will review the request within 5-7 business days.</a:t>
            </a:r>
            <a:endParaRPr lang="en-US" sz="16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endParaRPr lang="en-US" sz="1400" dirty="0"/>
          </a:p>
          <a:p>
            <a:r>
              <a:rPr lang="en-US" dirty="0" smtClean="0">
                <a:solidFill>
                  <a:srgbClr val="002060"/>
                </a:solidFill>
              </a:rPr>
              <a:t>15) Congratulations! You have successfully submitted the graduate I-20/DS-2019 request!</a:t>
            </a:r>
          </a:p>
          <a:p>
            <a:endParaRPr lang="en-US" sz="1400" dirty="0"/>
          </a:p>
          <a:p>
            <a:endParaRPr lang="en-US" sz="1400" dirty="0" smtClean="0"/>
          </a:p>
          <a:p>
            <a:pPr marL="342900" indent="-342900">
              <a:buFontTx/>
              <a:buChar char="-"/>
            </a:pPr>
            <a:endParaRPr lang="en-US" sz="2000" dirty="0" smtClean="0"/>
          </a:p>
          <a:p>
            <a:pPr marL="342900" indent="-342900">
              <a:buFontTx/>
              <a:buChar char="-"/>
            </a:pPr>
            <a:endParaRPr lang="en-US" sz="2000" dirty="0" smtClean="0">
              <a:solidFill>
                <a:schemeClr val="bg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GRAduate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I-20/DS-2019 request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891" y="1180186"/>
            <a:ext cx="4422883" cy="512652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991320" y="5808958"/>
            <a:ext cx="589972" cy="4977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0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375" y="1256175"/>
            <a:ext cx="5325218" cy="414395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37275" y="991352"/>
            <a:ext cx="3631052" cy="4673600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Q: How can I </a:t>
            </a:r>
            <a:r>
              <a:rPr lang="en-US" sz="2000" b="1" dirty="0" smtClean="0">
                <a:solidFill>
                  <a:srgbClr val="0070C0"/>
                </a:solidFill>
              </a:rPr>
              <a:t>edit or cancel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the I-20 request?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Go to Graduate I-20/DS-2019 request as you do to request a new one and enter student’s information.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Click the existing request.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Scroll down to the bottom and click “Edit” or “Cancel.”</a:t>
            </a:r>
          </a:p>
          <a:p>
            <a:pPr marL="457200" indent="-457200">
              <a:buAutoNum type="arabicParenR"/>
            </a:pPr>
            <a:endParaRPr lang="en-US" sz="20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pPr marL="342900" indent="-342900">
              <a:buFontTx/>
              <a:buChar char="-"/>
            </a:pPr>
            <a:endParaRPr lang="en-US" sz="2000" dirty="0" smtClean="0"/>
          </a:p>
          <a:p>
            <a:pPr marL="342900" indent="-342900">
              <a:buFontTx/>
              <a:buChar char="-"/>
            </a:pPr>
            <a:endParaRPr lang="en-US" sz="2000" dirty="0" smtClean="0">
              <a:solidFill>
                <a:schemeClr val="bg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GRAduate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I-20/DS-2019 request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375" y="1375253"/>
            <a:ext cx="5377816" cy="42896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254" y="1371318"/>
            <a:ext cx="5659925" cy="41478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274" y="1371318"/>
            <a:ext cx="3801005" cy="485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8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0455" y="1012725"/>
            <a:ext cx="3450549" cy="5238995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Q: Student’s I-20/DS-2019 has been </a:t>
            </a:r>
            <a:r>
              <a:rPr lang="en-US" b="1" dirty="0" smtClean="0">
                <a:solidFill>
                  <a:srgbClr val="0070C0"/>
                </a:solidFill>
              </a:rPr>
              <a:t>already issued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but his/her admission has been </a:t>
            </a:r>
            <a:r>
              <a:rPr lang="en-US" b="1" dirty="0">
                <a:solidFill>
                  <a:srgbClr val="0070C0"/>
                </a:solidFill>
              </a:rPr>
              <a:t>deferred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marL="342900" indent="-342900">
              <a:buAutoNum type="arabicParenR"/>
            </a:pPr>
            <a:r>
              <a:rPr lang="en-US" dirty="0" smtClean="0"/>
              <a:t>Please contact Grad Studies for Banner update so that student’s admission decision indicates “ACCEPTED” for the deferred semester.</a:t>
            </a:r>
          </a:p>
          <a:p>
            <a:pPr marL="342900" indent="-342900">
              <a:buAutoNum type="arabicParenR"/>
            </a:pPr>
            <a:r>
              <a:rPr lang="en-US" dirty="0" smtClean="0"/>
              <a:t>Go to </a:t>
            </a:r>
            <a:r>
              <a:rPr lang="en-US" dirty="0" err="1" smtClean="0"/>
              <a:t>iStart</a:t>
            </a:r>
            <a:r>
              <a:rPr lang="en-US" dirty="0" smtClean="0"/>
              <a:t> and submit the “Graduate Student I-20/DS-2019 Deferral” e-form.</a:t>
            </a:r>
          </a:p>
          <a:p>
            <a:endParaRPr lang="en-US" sz="1600" dirty="0" smtClean="0"/>
          </a:p>
          <a:p>
            <a:r>
              <a:rPr lang="en-US" sz="1600" dirty="0" smtClean="0">
                <a:solidFill>
                  <a:srgbClr val="002060"/>
                </a:solidFill>
              </a:rPr>
              <a:t>If OIE didn’t issue the I-20 for the student, deferral request is NOT needed. You should submit the new request for the new term.</a:t>
            </a:r>
            <a:endParaRPr lang="en-US" sz="1600" dirty="0">
              <a:solidFill>
                <a:srgbClr val="002060"/>
              </a:solidFill>
            </a:endParaRPr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pPr marL="342900" indent="-342900">
              <a:buFontTx/>
              <a:buChar char="-"/>
            </a:pPr>
            <a:endParaRPr lang="en-US" sz="2000" dirty="0" smtClean="0"/>
          </a:p>
          <a:p>
            <a:pPr marL="342900" indent="-342900">
              <a:buFontTx/>
              <a:buChar char="-"/>
            </a:pPr>
            <a:endParaRPr lang="en-US" sz="2000" dirty="0" smtClean="0">
              <a:solidFill>
                <a:schemeClr val="bg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GRAduate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I-20/DS-2019 request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594" y="1213176"/>
            <a:ext cx="5251479" cy="400753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721004" y="4130212"/>
            <a:ext cx="1385251" cy="2568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1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GRAduate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I-20/DS-2019 request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11668" y="1456269"/>
            <a:ext cx="8654930" cy="4765611"/>
          </a:xfrm>
        </p:spPr>
        <p:txBody>
          <a:bodyPr/>
          <a:lstStyle/>
          <a:p>
            <a:endParaRPr lang="en-US" sz="6600" dirty="0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66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Thank you!!</a:t>
            </a:r>
            <a:endParaRPr lang="en-US" sz="66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365" y="1915313"/>
            <a:ext cx="3059095" cy="384752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4" y="4883589"/>
            <a:ext cx="5371911" cy="107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75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400" dirty="0" smtClean="0"/>
              <a:t>Please make sure that </a:t>
            </a:r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</a:rPr>
              <a:t>admission decision indicates “ACCEPTED” in </a:t>
            </a: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</a:rPr>
              <a:t>student’s </a:t>
            </a:r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</a:rPr>
              <a:t>BANNER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before submitting the </a:t>
            </a:r>
            <a:r>
              <a:rPr lang="en-US" sz="2400" dirty="0"/>
              <a:t>I-20/DS-2019 </a:t>
            </a:r>
            <a:r>
              <a:rPr lang="en-US" sz="2400" dirty="0" smtClean="0"/>
              <a:t>request for a student. OIE is not able to issue an I-20/DS-2019 until the student’s admission decision has been made.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BANNER UPDATE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380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0822" y="1352171"/>
            <a:ext cx="7886702" cy="800096"/>
          </a:xfrm>
        </p:spPr>
        <p:txBody>
          <a:bodyPr/>
          <a:lstStyle/>
          <a:p>
            <a:r>
              <a:rPr lang="en-US" sz="2000" b="1" dirty="0" smtClean="0"/>
              <a:t>If you don’t have an </a:t>
            </a:r>
            <a:r>
              <a:rPr lang="en-US" sz="2000" b="1" dirty="0" err="1" smtClean="0"/>
              <a:t>iStart</a:t>
            </a:r>
            <a:r>
              <a:rPr lang="en-US" sz="2000" b="1" dirty="0" smtClean="0"/>
              <a:t> access</a:t>
            </a:r>
            <a:r>
              <a:rPr lang="en-US" sz="2000" dirty="0" smtClean="0"/>
              <a:t>, please click </a:t>
            </a:r>
            <a:r>
              <a:rPr lang="en-US" sz="2000" dirty="0" smtClean="0">
                <a:hlinkClick r:id="rId2"/>
              </a:rPr>
              <a:t>here</a:t>
            </a:r>
            <a:r>
              <a:rPr lang="en-US" sz="2000" dirty="0" smtClean="0"/>
              <a:t> and click “Request </a:t>
            </a:r>
            <a:r>
              <a:rPr lang="en-US" sz="2000" dirty="0" err="1" smtClean="0"/>
              <a:t>iStart</a:t>
            </a:r>
            <a:r>
              <a:rPr lang="en-US" sz="2000" dirty="0" smtClean="0"/>
              <a:t> access for Department and HR Administrators” under Department &amp; HR access.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0"/>
            <a:ext cx="6998676" cy="991352"/>
          </a:xfrm>
        </p:spPr>
        <p:txBody>
          <a:bodyPr/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iStart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ACCESS: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43" y="2883877"/>
            <a:ext cx="8629650" cy="287254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202723" y="4202723"/>
            <a:ext cx="3938954" cy="3253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4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499" y="1257304"/>
            <a:ext cx="3736732" cy="4053249"/>
          </a:xfrm>
        </p:spPr>
        <p:txBody>
          <a:bodyPr/>
          <a:lstStyle/>
          <a:p>
            <a:r>
              <a:rPr lang="en-US" sz="2000" dirty="0" smtClean="0">
                <a:solidFill>
                  <a:srgbClr val="002060"/>
                </a:solidFill>
              </a:rPr>
              <a:t>You will be directed to fill out the “</a:t>
            </a:r>
            <a:r>
              <a:rPr lang="en-US" sz="2000" dirty="0" err="1" smtClean="0">
                <a:solidFill>
                  <a:srgbClr val="002060"/>
                </a:solidFill>
              </a:rPr>
              <a:t>iStart</a:t>
            </a:r>
            <a:r>
              <a:rPr lang="en-US" sz="2000" dirty="0" smtClean="0">
                <a:solidFill>
                  <a:srgbClr val="002060"/>
                </a:solidFill>
              </a:rPr>
              <a:t> access for GT departments” e-form. 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OIE will follow up with you in three business days after we receive the form.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0"/>
            <a:ext cx="6998676" cy="991352"/>
          </a:xfrm>
        </p:spPr>
        <p:txBody>
          <a:bodyPr/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iStart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ACCESS: STEP2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231" y="1257304"/>
            <a:ext cx="3512317" cy="488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3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498" y="1586078"/>
            <a:ext cx="8079341" cy="4053249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endParaRPr lang="en-US" sz="24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2060"/>
                </a:solidFill>
              </a:rPr>
              <a:t>Do you have an </a:t>
            </a:r>
            <a:r>
              <a:rPr lang="en-US" sz="2800" b="1" dirty="0" err="1" smtClean="0">
                <a:solidFill>
                  <a:srgbClr val="002060"/>
                </a:solidFill>
              </a:rPr>
              <a:t>iStart</a:t>
            </a:r>
            <a:r>
              <a:rPr lang="en-US" sz="2800" b="1" dirty="0" smtClean="0">
                <a:solidFill>
                  <a:srgbClr val="002060"/>
                </a:solidFill>
              </a:rPr>
              <a:t> access? Yes!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2060"/>
                </a:solidFill>
              </a:rPr>
              <a:t>Then you’re ready to submit                                                     the graduate I-20/DS-2019 request to OIE.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0"/>
            <a:ext cx="6998676" cy="991352"/>
          </a:xfrm>
        </p:spPr>
        <p:txBody>
          <a:bodyPr/>
          <a:lstStyle/>
          <a:p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GRAduate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I-20/DS-2019 request</a:t>
            </a:r>
          </a:p>
        </p:txBody>
      </p:sp>
    </p:spTree>
    <p:extLst>
      <p:ext uri="{BB962C8B-B14F-4D97-AF65-F5344CB8AC3E}">
        <p14:creationId xmlns:p14="http://schemas.microsoft.com/office/powerpoint/2010/main" val="230087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90133"/>
            <a:ext cx="3450549" cy="4673600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en-US" sz="2000" dirty="0">
                <a:solidFill>
                  <a:srgbClr val="002060"/>
                </a:solidFill>
              </a:rPr>
              <a:t>P</a:t>
            </a:r>
            <a:r>
              <a:rPr lang="en-US" sz="2000" dirty="0" smtClean="0">
                <a:solidFill>
                  <a:srgbClr val="002060"/>
                </a:solidFill>
              </a:rPr>
              <a:t>lease </a:t>
            </a:r>
            <a:r>
              <a:rPr lang="en-US" sz="2000" dirty="0">
                <a:solidFill>
                  <a:srgbClr val="002060"/>
                </a:solidFill>
              </a:rPr>
              <a:t>go to </a:t>
            </a:r>
            <a:r>
              <a:rPr lang="en-US" sz="2000" dirty="0" smtClean="0">
                <a:solidFill>
                  <a:srgbClr val="002060"/>
                </a:solidFill>
              </a:rPr>
              <a:t>istart.gatech.edu </a:t>
            </a:r>
          </a:p>
          <a:p>
            <a:pPr marL="457200" indent="-457200">
              <a:buAutoNum type="arabicParenR"/>
            </a:pPr>
            <a:r>
              <a:rPr lang="en-US" sz="2000" dirty="0" smtClean="0">
                <a:solidFill>
                  <a:srgbClr val="002060"/>
                </a:solidFill>
              </a:rPr>
              <a:t>Click  “Department and Human Resources Administrator Login.”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Then you will be directed to login with your GT credentials.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GRAduate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I-20/DS-2019 request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49" y="1380719"/>
            <a:ext cx="5304592" cy="453650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503984" y="4317023"/>
            <a:ext cx="2347547" cy="7033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3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90133"/>
            <a:ext cx="3450549" cy="4673600"/>
          </a:xfrm>
        </p:spPr>
        <p:txBody>
          <a:bodyPr/>
          <a:lstStyle/>
          <a:p>
            <a:r>
              <a:rPr lang="en-US" sz="2000" dirty="0" smtClean="0">
                <a:solidFill>
                  <a:srgbClr val="002060"/>
                </a:solidFill>
              </a:rPr>
              <a:t>3) Please click                    “Graduate Student I-20/DS-2019 Request” under Undergraduate &amp; Graduate Student Processing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GRAduate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I-20/DS-2019 request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156" y="1310053"/>
            <a:ext cx="5428356" cy="438815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22604" y="3965332"/>
            <a:ext cx="1885951" cy="11605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31223" y="4545623"/>
            <a:ext cx="1345223" cy="25497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4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167" y="1586848"/>
            <a:ext cx="5583449" cy="430661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90133"/>
            <a:ext cx="3450549" cy="4673600"/>
          </a:xfrm>
        </p:spPr>
        <p:txBody>
          <a:bodyPr/>
          <a:lstStyle/>
          <a:p>
            <a:r>
              <a:rPr lang="en-US" sz="2000" dirty="0">
                <a:solidFill>
                  <a:srgbClr val="002060"/>
                </a:solidFill>
              </a:rPr>
              <a:t>4</a:t>
            </a:r>
            <a:r>
              <a:rPr lang="en-US" sz="2000" dirty="0" smtClean="0">
                <a:solidFill>
                  <a:srgbClr val="002060"/>
                </a:solidFill>
              </a:rPr>
              <a:t>) Enter student’s GT ID # and date of birth. 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5) Click “Find Record.”</a:t>
            </a:r>
          </a:p>
          <a:p>
            <a:endParaRPr lang="en-US" sz="2000" dirty="0"/>
          </a:p>
          <a:p>
            <a:r>
              <a:rPr lang="en-US" sz="1400" dirty="0" smtClean="0">
                <a:solidFill>
                  <a:srgbClr val="002060"/>
                </a:solidFill>
              </a:rPr>
              <a:t>*If it gives </a:t>
            </a:r>
            <a:r>
              <a:rPr lang="en-US" sz="1400" dirty="0" smtClean="0">
                <a:solidFill>
                  <a:srgbClr val="FF0000"/>
                </a:solidFill>
              </a:rPr>
              <a:t>an error message </a:t>
            </a:r>
            <a:r>
              <a:rPr lang="en-US" sz="1400" dirty="0" smtClean="0">
                <a:solidFill>
                  <a:srgbClr val="002060"/>
                </a:solidFill>
              </a:rPr>
              <a:t>that no record exists, </a:t>
            </a:r>
          </a:p>
          <a:p>
            <a:pPr marL="342900" indent="-342900">
              <a:buFontTx/>
              <a:buChar char="-"/>
            </a:pPr>
            <a:r>
              <a:rPr lang="en-US" sz="1400" dirty="0">
                <a:solidFill>
                  <a:srgbClr val="002060"/>
                </a:solidFill>
              </a:rPr>
              <a:t>T</a:t>
            </a:r>
            <a:r>
              <a:rPr lang="en-US" sz="1400" dirty="0" smtClean="0">
                <a:solidFill>
                  <a:srgbClr val="002060"/>
                </a:solidFill>
              </a:rPr>
              <a:t>he student’s admission decision may not been made in BANNER </a:t>
            </a:r>
          </a:p>
          <a:p>
            <a:pPr marL="342900" indent="-342900">
              <a:buFontTx/>
              <a:buChar char="-"/>
            </a:pPr>
            <a:r>
              <a:rPr lang="en-US" sz="1400" dirty="0">
                <a:solidFill>
                  <a:srgbClr val="002060"/>
                </a:solidFill>
              </a:rPr>
              <a:t>T</a:t>
            </a:r>
            <a:r>
              <a:rPr lang="en-US" sz="1400" dirty="0" smtClean="0">
                <a:solidFill>
                  <a:srgbClr val="002060"/>
                </a:solidFill>
              </a:rPr>
              <a:t>he student’s BANNER has been recently updated and BANNER needs time to feed </a:t>
            </a:r>
            <a:r>
              <a:rPr lang="en-US" sz="1400" dirty="0" err="1" smtClean="0">
                <a:solidFill>
                  <a:srgbClr val="002060"/>
                </a:solidFill>
              </a:rPr>
              <a:t>iStart</a:t>
            </a:r>
            <a:r>
              <a:rPr lang="en-US" sz="1400" dirty="0" smtClean="0">
                <a:solidFill>
                  <a:srgbClr val="002060"/>
                </a:solidFill>
              </a:rPr>
              <a:t>. You may try it again next day and if the problem persists, contact OIE.</a:t>
            </a:r>
          </a:p>
          <a:p>
            <a:pPr marL="342900" indent="-342900">
              <a:buFontTx/>
              <a:buChar char="-"/>
            </a:pPr>
            <a:r>
              <a:rPr lang="en-US" sz="1400" dirty="0" smtClean="0">
                <a:solidFill>
                  <a:srgbClr val="002060"/>
                </a:solidFill>
              </a:rPr>
              <a:t>If none of the above applies, please contact us.</a:t>
            </a:r>
          </a:p>
          <a:p>
            <a:pPr marL="342900" indent="-342900">
              <a:buFontTx/>
              <a:buChar char="-"/>
            </a:pPr>
            <a:endParaRPr lang="en-US" sz="1400" dirty="0" smtClean="0"/>
          </a:p>
          <a:p>
            <a:pPr marL="342900" indent="-342900">
              <a:buFontTx/>
              <a:buChar char="-"/>
            </a:pPr>
            <a:endParaRPr lang="en-US" sz="2000" dirty="0" smtClean="0"/>
          </a:p>
          <a:p>
            <a:pPr marL="342900" indent="-342900">
              <a:buFontTx/>
              <a:buChar char="-"/>
            </a:pPr>
            <a:endParaRPr lang="en-US" sz="2000" dirty="0" smtClean="0">
              <a:solidFill>
                <a:schemeClr val="bg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GRAduate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I-20/DS-2019 request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6519716" y="2303585"/>
            <a:ext cx="2132900" cy="17760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2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49" y="1447433"/>
            <a:ext cx="5068007" cy="146705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90133"/>
            <a:ext cx="3450549" cy="4673600"/>
          </a:xfrm>
        </p:spPr>
        <p:txBody>
          <a:bodyPr/>
          <a:lstStyle/>
          <a:p>
            <a:r>
              <a:rPr lang="en-US" sz="2000" dirty="0" smtClean="0">
                <a:solidFill>
                  <a:srgbClr val="002060"/>
                </a:solidFill>
              </a:rPr>
              <a:t>6) Click “Start a New Request”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7) Then you will be directed to the “Graduate I-20/DS-2019 Request” e-form. Please fill out the e-form with your department information, your name, and your email address.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pPr marL="342900" indent="-342900">
              <a:buFontTx/>
              <a:buChar char="-"/>
            </a:pPr>
            <a:endParaRPr lang="en-US" sz="2000" dirty="0" smtClean="0"/>
          </a:p>
          <a:p>
            <a:pPr marL="342900" indent="-342900">
              <a:buFontTx/>
              <a:buChar char="-"/>
            </a:pPr>
            <a:endParaRPr lang="en-US" sz="2000" dirty="0" smtClean="0">
              <a:solidFill>
                <a:schemeClr val="bg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GRAduate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I-20/DS-2019 request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3450549" y="2371276"/>
            <a:ext cx="1596236" cy="5859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49" y="3179260"/>
            <a:ext cx="4299544" cy="315851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186434" y="5380892"/>
            <a:ext cx="2884904" cy="10374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1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White 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2015_editable_slide_template</Template>
  <TotalTime>3351</TotalTime>
  <Words>807</Words>
  <Application>Microsoft Office PowerPoint</Application>
  <PresentationFormat>On-screen Show (4:3)</PresentationFormat>
  <Paragraphs>112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Lucida Grande</vt:lpstr>
      <vt:lpstr>Roboto Light</vt:lpstr>
      <vt:lpstr>Custom Design</vt:lpstr>
      <vt:lpstr>Main</vt:lpstr>
      <vt:lpstr>White Main</vt:lpstr>
      <vt:lpstr>Graduate I-20/DS-2019 request guidelines</vt:lpstr>
      <vt:lpstr>BANNER UPDATE</vt:lpstr>
      <vt:lpstr>iStart ACCESS: StEP 1</vt:lpstr>
      <vt:lpstr>iStart ACCESS: STEP2</vt:lpstr>
      <vt:lpstr>GRAduate I-20/DS-2019 request</vt:lpstr>
      <vt:lpstr>GRAduate I-20/DS-2019 request</vt:lpstr>
      <vt:lpstr>GRAduate I-20/DS-2019 request</vt:lpstr>
      <vt:lpstr>GRAduate I-20/DS-2019 request</vt:lpstr>
      <vt:lpstr>GRAduate I-20/DS-2019 request</vt:lpstr>
      <vt:lpstr>GRAduate I-20/DS-2019 request</vt:lpstr>
      <vt:lpstr>GRAduate I-20/DS-2019 request</vt:lpstr>
      <vt:lpstr>GRAduate I-20/DS-2019 request</vt:lpstr>
      <vt:lpstr>GRAduate I-20/DS-2019 request</vt:lpstr>
      <vt:lpstr>GRAduate I-20/DS-2019 request</vt:lpstr>
      <vt:lpstr>GRAduate I-20/DS-2019 request</vt:lpstr>
      <vt:lpstr>GRAduate I-20/DS-2019 request</vt:lpstr>
      <vt:lpstr>GRAduate I-20/DS-2019 request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An, Eunyoung</cp:lastModifiedBy>
  <cp:revision>100</cp:revision>
  <dcterms:created xsi:type="dcterms:W3CDTF">2016-03-09T16:46:53Z</dcterms:created>
  <dcterms:modified xsi:type="dcterms:W3CDTF">2018-09-07T13:24:51Z</dcterms:modified>
</cp:coreProperties>
</file>