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5" r:id="rId5"/>
    <p:sldId id="263" r:id="rId6"/>
    <p:sldId id="266" r:id="rId7"/>
    <p:sldId id="271" r:id="rId8"/>
    <p:sldId id="276" r:id="rId9"/>
    <p:sldId id="272"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4680"/>
  </p:normalViewPr>
  <p:slideViewPr>
    <p:cSldViewPr snapToGrid="0" snapToObjects="1">
      <p:cViewPr varScale="1">
        <p:scale>
          <a:sx n="109" d="100"/>
          <a:sy n="109" d="100"/>
        </p:scale>
        <p:origin x="1740" y="10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ie.gatech.edu/isss_estimated_expens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9291" y="1557867"/>
            <a:ext cx="5134709" cy="2235200"/>
          </a:xfrm>
        </p:spPr>
        <p:txBody>
          <a:bodyPr/>
          <a:lstStyle/>
          <a:p>
            <a:r>
              <a:rPr lang="en-US" dirty="0" smtClean="0"/>
              <a:t>Expense calculator Guidelines for grad coordinators </a:t>
            </a:r>
            <a:br>
              <a:rPr lang="en-US" dirty="0" smtClean="0"/>
            </a:br>
            <a:r>
              <a:rPr lang="en-US" sz="2000" dirty="0" smtClean="0"/>
              <a:t>(12 months Differential </a:t>
            </a:r>
            <a:r>
              <a:rPr lang="en-US" sz="2000" dirty="0" smtClean="0"/>
              <a:t>programs) </a:t>
            </a:r>
            <a:endParaRPr lang="en-US" sz="2000" dirty="0"/>
          </a:p>
        </p:txBody>
      </p:sp>
      <p:sp>
        <p:nvSpPr>
          <p:cNvPr id="3" name="Subtitle 2"/>
          <p:cNvSpPr>
            <a:spLocks noGrp="1"/>
          </p:cNvSpPr>
          <p:nvPr>
            <p:ph type="subTitle" idx="1"/>
          </p:nvPr>
        </p:nvSpPr>
        <p:spPr>
          <a:xfrm>
            <a:off x="4120987" y="4225046"/>
            <a:ext cx="5096935" cy="650958"/>
          </a:xfrm>
        </p:spPr>
        <p:txBody>
          <a:bodyPr/>
          <a:lstStyle/>
          <a:p>
            <a:r>
              <a:rPr lang="en-US" b="1" dirty="0" smtClean="0"/>
              <a:t>International student and scholar services, </a:t>
            </a:r>
          </a:p>
          <a:p>
            <a:r>
              <a:rPr lang="en-US" b="1" dirty="0" smtClean="0"/>
              <a:t>Office of international</a:t>
            </a:r>
            <a:endParaRPr lang="en-US" b="1" dirty="0" smtClean="0"/>
          </a:p>
        </p:txBody>
      </p:sp>
    </p:spTree>
    <p:extLst>
      <p:ext uri="{BB962C8B-B14F-4D97-AF65-F5344CB8AC3E}">
        <p14:creationId xmlns:p14="http://schemas.microsoft.com/office/powerpoint/2010/main" val="19822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international students are required to show a proof of adequate </a:t>
            </a:r>
            <a:r>
              <a:rPr lang="en-US" dirty="0"/>
              <a:t>financial resources </a:t>
            </a:r>
            <a:r>
              <a:rPr lang="en-US" dirty="0" smtClean="0"/>
              <a:t>to </a:t>
            </a:r>
            <a:r>
              <a:rPr lang="en-US" dirty="0"/>
              <a:t>meet expenses while studying </a:t>
            </a:r>
            <a:r>
              <a:rPr lang="en-US" dirty="0" smtClean="0"/>
              <a:t>at the U.S. institutions. </a:t>
            </a:r>
          </a:p>
          <a:p>
            <a:r>
              <a:rPr lang="en-US" b="1" dirty="0" smtClean="0">
                <a:solidFill>
                  <a:schemeClr val="bg2"/>
                </a:solidFill>
              </a:rPr>
              <a:t>International students will use the required funding amount that grad coordinators has indicated in the e-form as a resource to arrange their required funding</a:t>
            </a:r>
            <a:r>
              <a:rPr lang="en-US" dirty="0" smtClean="0">
                <a:solidFill>
                  <a:schemeClr val="bg2"/>
                </a:solidFill>
              </a:rPr>
              <a:t>. </a:t>
            </a:r>
            <a:r>
              <a:rPr lang="en-US" dirty="0" smtClean="0"/>
              <a:t>If the number is incorrect, the e-form request may be significantly delayed because students will be contacted to provide additional amount or they may have difficulties to arrange unnecessary higher amount of funding. </a:t>
            </a:r>
          </a:p>
          <a:p>
            <a:r>
              <a:rPr lang="en-US" dirty="0" smtClean="0"/>
              <a:t>We understand that expense calculator can be confusing, but the correct required funding amount is extremely important for our students. Please know that your work is appreciated by all international students and OIE!</a:t>
            </a:r>
            <a:endParaRPr lang="en-US" dirty="0"/>
          </a:p>
        </p:txBody>
      </p:sp>
      <p:sp>
        <p:nvSpPr>
          <p:cNvPr id="3" name="Title 2"/>
          <p:cNvSpPr>
            <a:spLocks noGrp="1"/>
          </p:cNvSpPr>
          <p:nvPr>
            <p:ph type="title"/>
          </p:nvPr>
        </p:nvSpPr>
        <p:spPr/>
        <p:txBody>
          <a:bodyPr/>
          <a:lstStyle/>
          <a:p>
            <a:r>
              <a:rPr lang="en-US" sz="2400" b="1" dirty="0" smtClean="0"/>
              <a:t>Why is the number so important?</a:t>
            </a:r>
            <a:endParaRPr lang="en-US" sz="2400" dirty="0"/>
          </a:p>
        </p:txBody>
      </p:sp>
    </p:spTree>
    <p:extLst>
      <p:ext uri="{BB962C8B-B14F-4D97-AF65-F5344CB8AC3E}">
        <p14:creationId xmlns:p14="http://schemas.microsoft.com/office/powerpoint/2010/main" val="31038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82" y="2206873"/>
            <a:ext cx="8027379" cy="1846383"/>
          </a:xfrm>
        </p:spPr>
        <p:txBody>
          <a:bodyPr/>
          <a:lstStyle/>
          <a:p>
            <a:r>
              <a:rPr lang="en-US" sz="2000" dirty="0" smtClean="0"/>
              <a:t>OIE updates the expense calculator in </a:t>
            </a:r>
            <a:r>
              <a:rPr lang="en-US" sz="2000" b="1" dirty="0" smtClean="0">
                <a:solidFill>
                  <a:schemeClr val="bg2"/>
                </a:solidFill>
              </a:rPr>
              <a:t>early April every year </a:t>
            </a:r>
            <a:r>
              <a:rPr lang="en-US" sz="2000" dirty="0" smtClean="0"/>
              <a:t>once we receive the finalized new tuition values. Please make sure that you have </a:t>
            </a:r>
            <a:r>
              <a:rPr lang="en-US" sz="2000" b="1" dirty="0" smtClean="0">
                <a:solidFill>
                  <a:schemeClr val="bg2"/>
                </a:solidFill>
              </a:rPr>
              <a:t>the most current </a:t>
            </a:r>
            <a:r>
              <a:rPr lang="en-US" sz="2000" dirty="0" smtClean="0"/>
              <a:t>expense calculator.</a:t>
            </a:r>
          </a:p>
          <a:p>
            <a:r>
              <a:rPr lang="en-US" sz="2000" dirty="0" smtClean="0"/>
              <a:t>You can download the most updated expense calculator on </a:t>
            </a:r>
            <a:r>
              <a:rPr lang="en-US" sz="2000" dirty="0"/>
              <a:t>our website: </a:t>
            </a:r>
            <a:r>
              <a:rPr lang="en-US" sz="2000" dirty="0">
                <a:hlinkClick r:id="rId2"/>
              </a:rPr>
              <a:t>https://</a:t>
            </a:r>
            <a:r>
              <a:rPr lang="en-US" sz="2000" dirty="0" smtClean="0">
                <a:hlinkClick r:id="rId2"/>
              </a:rPr>
              <a:t>oie.gatech.edu/isss_estimated_expenses</a:t>
            </a:r>
            <a:r>
              <a:rPr lang="en-US" sz="2000" dirty="0" smtClean="0"/>
              <a:t> </a:t>
            </a:r>
            <a:endParaRPr lang="en-US" sz="2000" dirty="0"/>
          </a:p>
        </p:txBody>
      </p:sp>
      <p:sp>
        <p:nvSpPr>
          <p:cNvPr id="3" name="Title 2"/>
          <p:cNvSpPr>
            <a:spLocks noGrp="1"/>
          </p:cNvSpPr>
          <p:nvPr>
            <p:ph type="title"/>
          </p:nvPr>
        </p:nvSpPr>
        <p:spPr>
          <a:xfrm>
            <a:off x="1" y="0"/>
            <a:ext cx="6998676" cy="991352"/>
          </a:xfrm>
        </p:spPr>
        <p:txBody>
          <a:bodyPr/>
          <a:lstStyle/>
          <a:p>
            <a:r>
              <a:rPr lang="en-US" sz="2400" b="1" dirty="0" smtClean="0">
                <a:solidFill>
                  <a:srgbClr val="FF0000"/>
                </a:solidFill>
              </a:rPr>
              <a:t>Most current </a:t>
            </a:r>
            <a:r>
              <a:rPr lang="en-US" sz="2400" b="1" dirty="0" smtClean="0"/>
              <a:t>expense calculator</a:t>
            </a:r>
            <a:endParaRPr lang="en-US" sz="2400" b="1" dirty="0"/>
          </a:p>
        </p:txBody>
      </p:sp>
    </p:spTree>
    <p:extLst>
      <p:ext uri="{BB962C8B-B14F-4D97-AF65-F5344CB8AC3E}">
        <p14:creationId xmlns:p14="http://schemas.microsoft.com/office/powerpoint/2010/main" val="201134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97964" y="1336431"/>
            <a:ext cx="5206421" cy="4988109"/>
          </a:xfrm>
          <a:prstGeom prst="rect">
            <a:avLst/>
          </a:prstGeom>
        </p:spPr>
      </p:pic>
      <p:sp>
        <p:nvSpPr>
          <p:cNvPr id="2" name="Content Placeholder 1"/>
          <p:cNvSpPr>
            <a:spLocks noGrp="1"/>
          </p:cNvSpPr>
          <p:nvPr>
            <p:ph idx="1"/>
          </p:nvPr>
        </p:nvSpPr>
        <p:spPr>
          <a:xfrm>
            <a:off x="0" y="1490133"/>
            <a:ext cx="3666392" cy="4673600"/>
          </a:xfrm>
        </p:spPr>
        <p:txBody>
          <a:bodyPr/>
          <a:lstStyle/>
          <a:p>
            <a:r>
              <a:rPr lang="en-US" dirty="0" smtClean="0"/>
              <a:t>1. </a:t>
            </a:r>
            <a:r>
              <a:rPr lang="en-US" dirty="0" smtClean="0">
                <a:solidFill>
                  <a:schemeClr val="bg2"/>
                </a:solidFill>
              </a:rPr>
              <a:t>Click “Grad </a:t>
            </a:r>
            <a:r>
              <a:rPr lang="en-US" dirty="0" err="1" smtClean="0">
                <a:solidFill>
                  <a:schemeClr val="bg2"/>
                </a:solidFill>
              </a:rPr>
              <a:t>OutofState</a:t>
            </a:r>
            <a:r>
              <a:rPr lang="en-US" dirty="0" smtClean="0">
                <a:solidFill>
                  <a:schemeClr val="bg2"/>
                </a:solidFill>
              </a:rPr>
              <a:t>" tab</a:t>
            </a:r>
          </a:p>
          <a:p>
            <a:r>
              <a:rPr lang="en-US" dirty="0" smtClean="0"/>
              <a:t>2. </a:t>
            </a:r>
            <a:r>
              <a:rPr lang="en-US" dirty="0" smtClean="0">
                <a:solidFill>
                  <a:schemeClr val="bg2"/>
                </a:solidFill>
              </a:rPr>
              <a:t>In step 1), enter “12” to Fall, Spring and Summer </a:t>
            </a:r>
            <a:r>
              <a:rPr lang="en-US" dirty="0">
                <a:solidFill>
                  <a:schemeClr val="bg2"/>
                </a:solidFill>
              </a:rPr>
              <a:t>c</a:t>
            </a:r>
            <a:r>
              <a:rPr lang="en-US" dirty="0" smtClean="0">
                <a:solidFill>
                  <a:schemeClr val="bg2"/>
                </a:solidFill>
              </a:rPr>
              <a:t>redit hours. </a:t>
            </a:r>
          </a:p>
          <a:p>
            <a:r>
              <a:rPr lang="en-US" dirty="0" smtClean="0">
                <a:solidFill>
                  <a:schemeClr val="bg2"/>
                </a:solidFill>
              </a:rPr>
              <a:t>*If the student will be studying only for certain semester(s), enter “12” only in applicable semesters.</a:t>
            </a:r>
          </a:p>
          <a:p>
            <a:r>
              <a:rPr lang="en-US" dirty="0" smtClean="0">
                <a:solidFill>
                  <a:schemeClr val="bg2"/>
                </a:solidFill>
              </a:rPr>
              <a:t>Then choose your department’s program in the dropdown menu.</a:t>
            </a:r>
          </a:p>
          <a:p>
            <a:r>
              <a:rPr lang="en-US" dirty="0" smtClean="0"/>
              <a:t>3. </a:t>
            </a:r>
            <a:r>
              <a:rPr lang="en-US" dirty="0" smtClean="0">
                <a:solidFill>
                  <a:schemeClr val="bg2"/>
                </a:solidFill>
              </a:rPr>
              <a:t>In step 3), enter the number of dependent(s) if there is any. </a:t>
            </a:r>
          </a:p>
        </p:txBody>
      </p:sp>
      <p:sp>
        <p:nvSpPr>
          <p:cNvPr id="3" name="Title 2"/>
          <p:cNvSpPr>
            <a:spLocks noGrp="1"/>
          </p:cNvSpPr>
          <p:nvPr>
            <p:ph type="title"/>
          </p:nvPr>
        </p:nvSpPr>
        <p:spPr/>
        <p:txBody>
          <a:bodyPr/>
          <a:lstStyle/>
          <a:p>
            <a:r>
              <a:rPr lang="en-US" sz="2400" b="1" dirty="0" smtClean="0"/>
              <a:t>Differential </a:t>
            </a:r>
            <a:r>
              <a:rPr lang="en-US" sz="2400" dirty="0" smtClean="0"/>
              <a:t>programs (12 mons)</a:t>
            </a:r>
            <a:endParaRPr lang="en-US" sz="2400" dirty="0"/>
          </a:p>
        </p:txBody>
      </p:sp>
      <p:sp>
        <p:nvSpPr>
          <p:cNvPr id="5" name="Oval 4"/>
          <p:cNvSpPr/>
          <p:nvPr/>
        </p:nvSpPr>
        <p:spPr>
          <a:xfrm>
            <a:off x="4484077" y="1652953"/>
            <a:ext cx="1222131" cy="16002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8" name="Oval 7"/>
          <p:cNvSpPr/>
          <p:nvPr/>
        </p:nvSpPr>
        <p:spPr>
          <a:xfrm>
            <a:off x="4642338" y="3982915"/>
            <a:ext cx="870439" cy="35169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96762" y="1490133"/>
            <a:ext cx="507024" cy="435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393829" y="3689645"/>
            <a:ext cx="507024" cy="435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0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857" y="3278491"/>
            <a:ext cx="4324954" cy="2181529"/>
          </a:xfrm>
          <a:prstGeom prst="rect">
            <a:avLst/>
          </a:prstGeom>
        </p:spPr>
      </p:pic>
      <p:sp>
        <p:nvSpPr>
          <p:cNvPr id="2" name="Content Placeholder 1"/>
          <p:cNvSpPr>
            <a:spLocks noGrp="1"/>
          </p:cNvSpPr>
          <p:nvPr>
            <p:ph idx="1"/>
          </p:nvPr>
        </p:nvSpPr>
        <p:spPr>
          <a:xfrm>
            <a:off x="0" y="1490133"/>
            <a:ext cx="3528119" cy="4673600"/>
          </a:xfrm>
        </p:spPr>
        <p:txBody>
          <a:bodyPr/>
          <a:lstStyle/>
          <a:p>
            <a:r>
              <a:rPr lang="en-US" dirty="0" smtClean="0"/>
              <a:t>4. </a:t>
            </a:r>
            <a:r>
              <a:rPr lang="en-US" dirty="0" smtClean="0">
                <a:solidFill>
                  <a:schemeClr val="bg2"/>
                </a:solidFill>
              </a:rPr>
              <a:t>If the student receives GT funding, use **OPTIONAL** </a:t>
            </a:r>
            <a:r>
              <a:rPr lang="en-US" dirty="0">
                <a:solidFill>
                  <a:schemeClr val="bg2"/>
                </a:solidFill>
              </a:rPr>
              <a:t>on the right side </a:t>
            </a:r>
            <a:r>
              <a:rPr lang="en-US" dirty="0" smtClean="0">
                <a:solidFill>
                  <a:schemeClr val="bg2"/>
                </a:solidFill>
              </a:rPr>
              <a:t>of the excel sheet to calculate the GT funding based on the offer letter. You can either use “Funds per month” or “Funds per year.”</a:t>
            </a:r>
          </a:p>
          <a:p>
            <a:endParaRPr lang="en-US" dirty="0">
              <a:solidFill>
                <a:schemeClr val="bg2"/>
              </a:solidFill>
            </a:endParaRPr>
          </a:p>
          <a:p>
            <a:r>
              <a:rPr lang="en-US" dirty="0" smtClean="0">
                <a:solidFill>
                  <a:schemeClr val="bg2"/>
                </a:solidFill>
              </a:rPr>
              <a:t>*Skip this step if the student does not receive GT funding.</a:t>
            </a:r>
          </a:p>
        </p:txBody>
      </p:sp>
      <p:sp>
        <p:nvSpPr>
          <p:cNvPr id="6" name="Title 5"/>
          <p:cNvSpPr>
            <a:spLocks noGrp="1"/>
          </p:cNvSpPr>
          <p:nvPr>
            <p:ph type="title"/>
          </p:nvPr>
        </p:nvSpPr>
        <p:spPr/>
        <p:txBody>
          <a:bodyPr/>
          <a:lstStyle/>
          <a:p>
            <a:r>
              <a:rPr lang="en-US" sz="2400" b="1" dirty="0"/>
              <a:t>Differential </a:t>
            </a:r>
            <a:r>
              <a:rPr lang="en-US" sz="2400" dirty="0"/>
              <a:t>programs </a:t>
            </a:r>
            <a:r>
              <a:rPr lang="en-US" sz="2400" dirty="0" smtClean="0"/>
              <a:t>(12 </a:t>
            </a:r>
            <a:r>
              <a:rPr lang="en-US" sz="2400" dirty="0"/>
              <a:t>mons)</a:t>
            </a:r>
          </a:p>
        </p:txBody>
      </p:sp>
      <p:sp>
        <p:nvSpPr>
          <p:cNvPr id="11" name="Oval 10"/>
          <p:cNvSpPr/>
          <p:nvPr/>
        </p:nvSpPr>
        <p:spPr>
          <a:xfrm>
            <a:off x="5749912" y="4510449"/>
            <a:ext cx="899936" cy="8528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32461" y="1527451"/>
            <a:ext cx="3308988" cy="307777"/>
          </a:xfrm>
          <a:prstGeom prst="rect">
            <a:avLst/>
          </a:prstGeom>
          <a:noFill/>
        </p:spPr>
        <p:txBody>
          <a:bodyPr wrap="square" rtlCol="0">
            <a:spAutoFit/>
          </a:bodyPr>
          <a:lstStyle/>
          <a:p>
            <a:r>
              <a:rPr lang="en-US" sz="1400" b="1" dirty="0" smtClean="0">
                <a:solidFill>
                  <a:schemeClr val="bg2"/>
                </a:solidFill>
              </a:rPr>
              <a:t>GRA Letter Example (Funds per month):</a:t>
            </a:r>
            <a:endParaRPr lang="en-US" sz="1400"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383" y="1892472"/>
            <a:ext cx="5029902" cy="533474"/>
          </a:xfrm>
          <a:prstGeom prst="rect">
            <a:avLst/>
          </a:prstGeom>
        </p:spPr>
      </p:pic>
      <p:sp>
        <p:nvSpPr>
          <p:cNvPr id="9" name="Oval 8"/>
          <p:cNvSpPr/>
          <p:nvPr/>
        </p:nvSpPr>
        <p:spPr>
          <a:xfrm>
            <a:off x="3903785" y="3195841"/>
            <a:ext cx="984737" cy="435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62347" y="1917878"/>
            <a:ext cx="1055076"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6462347" y="2238798"/>
            <a:ext cx="791307" cy="22716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794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70" y="2094449"/>
            <a:ext cx="7271238" cy="4281888"/>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smtClean="0">
                <a:solidFill>
                  <a:schemeClr val="bg2"/>
                </a:solidFill>
              </a:rPr>
              <a:t>In Step 2), enter </a:t>
            </a:r>
            <a:r>
              <a:rPr lang="en-US" sz="1600" dirty="0">
                <a:solidFill>
                  <a:schemeClr val="bg2"/>
                </a:solidFill>
              </a:rPr>
              <a:t>the calculated semester value from **OPTIONAL</a:t>
            </a:r>
            <a:r>
              <a:rPr lang="en-US" sz="1600" dirty="0" smtClean="0">
                <a:solidFill>
                  <a:schemeClr val="bg2"/>
                </a:solidFill>
              </a:rPr>
              <a:t>** </a:t>
            </a:r>
            <a:r>
              <a:rPr lang="en-US" sz="1600" smtClean="0">
                <a:solidFill>
                  <a:schemeClr val="bg2"/>
                </a:solidFill>
              </a:rPr>
              <a:t>in applicable </a:t>
            </a:r>
            <a:r>
              <a:rPr lang="en-US" sz="1600" dirty="0" smtClean="0">
                <a:solidFill>
                  <a:schemeClr val="bg2"/>
                </a:solidFill>
              </a:rPr>
              <a:t>semester(s), and choose full or half tuition waiver based on the offer letter.        </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a:t>
            </a:r>
            <a:r>
              <a:rPr lang="en-US" sz="2400" dirty="0" smtClean="0"/>
              <a:t>(12 </a:t>
            </a:r>
            <a:r>
              <a:rPr lang="en-US" sz="2400" dirty="0"/>
              <a:t>mons)</a:t>
            </a:r>
          </a:p>
        </p:txBody>
      </p:sp>
      <p:sp>
        <p:nvSpPr>
          <p:cNvPr id="7" name="Oval 6"/>
          <p:cNvSpPr/>
          <p:nvPr/>
        </p:nvSpPr>
        <p:spPr>
          <a:xfrm>
            <a:off x="1633082" y="3560885"/>
            <a:ext cx="3088387" cy="6000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185640" y="3883083"/>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126058" y="3040141"/>
            <a:ext cx="507024" cy="435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626979" y="4022022"/>
            <a:ext cx="3600398" cy="1046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5616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2" y="1875121"/>
            <a:ext cx="7631723" cy="4515635"/>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a:solidFill>
                  <a:schemeClr val="bg2"/>
                </a:solidFill>
              </a:rPr>
              <a:t>*If the student receives GT funding only for </a:t>
            </a:r>
            <a:r>
              <a:rPr lang="en-US" sz="1600" dirty="0" smtClean="0">
                <a:solidFill>
                  <a:schemeClr val="bg2"/>
                </a:solidFill>
              </a:rPr>
              <a:t>one or two semester(s), please </a:t>
            </a:r>
            <a:r>
              <a:rPr lang="en-US" sz="1600" dirty="0">
                <a:solidFill>
                  <a:schemeClr val="bg2"/>
                </a:solidFill>
              </a:rPr>
              <a:t>enter the funding and select tuition waiver only for the applicable semester(s</a:t>
            </a:r>
            <a:r>
              <a:rPr lang="en-US" sz="1600" dirty="0" smtClean="0">
                <a:solidFill>
                  <a:schemeClr val="bg2"/>
                </a:solidFill>
              </a:rPr>
              <a:t>).</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a:t>
            </a:r>
            <a:r>
              <a:rPr lang="en-US" sz="2400" dirty="0" smtClean="0"/>
              <a:t>(12 </a:t>
            </a:r>
            <a:r>
              <a:rPr lang="en-US" sz="2400" dirty="0"/>
              <a:t>mons)</a:t>
            </a:r>
          </a:p>
        </p:txBody>
      </p:sp>
      <p:sp>
        <p:nvSpPr>
          <p:cNvPr id="7" name="Oval 6"/>
          <p:cNvSpPr/>
          <p:nvPr/>
        </p:nvSpPr>
        <p:spPr>
          <a:xfrm>
            <a:off x="1738589" y="3670787"/>
            <a:ext cx="3088387" cy="1846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484724" y="3763106"/>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673" y="2358667"/>
            <a:ext cx="5516005" cy="520233"/>
          </a:xfrm>
          <a:prstGeom prst="rect">
            <a:avLst/>
          </a:prstGeom>
          <a:ln w="22225">
            <a:solidFill>
              <a:schemeClr val="accent1"/>
            </a:solidFill>
          </a:ln>
        </p:spPr>
      </p:pic>
      <p:sp>
        <p:nvSpPr>
          <p:cNvPr id="10" name="Oval 9"/>
          <p:cNvSpPr/>
          <p:nvPr/>
        </p:nvSpPr>
        <p:spPr>
          <a:xfrm>
            <a:off x="7587762" y="2297863"/>
            <a:ext cx="1213337"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148564" y="2940863"/>
            <a:ext cx="507024" cy="4353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4712678" y="3855426"/>
            <a:ext cx="371035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071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45" y="1231786"/>
            <a:ext cx="4783363" cy="2241175"/>
          </a:xfrm>
        </p:spPr>
        <p:txBody>
          <a:bodyPr/>
          <a:lstStyle/>
          <a:p>
            <a:r>
              <a:rPr lang="en-US" dirty="0"/>
              <a:t>6</a:t>
            </a:r>
            <a:r>
              <a:rPr lang="en-US" dirty="0" smtClean="0"/>
              <a:t>. </a:t>
            </a:r>
            <a:r>
              <a:rPr lang="en-US" dirty="0">
                <a:solidFill>
                  <a:schemeClr val="bg2"/>
                </a:solidFill>
              </a:rPr>
              <a:t>Enter the </a:t>
            </a:r>
            <a:r>
              <a:rPr lang="en-US" dirty="0" smtClean="0">
                <a:solidFill>
                  <a:schemeClr val="bg2"/>
                </a:solidFill>
              </a:rPr>
              <a:t>numbers of step 4) in the </a:t>
            </a:r>
            <a:r>
              <a:rPr lang="en-US" dirty="0" err="1" smtClean="0">
                <a:solidFill>
                  <a:schemeClr val="bg2"/>
                </a:solidFill>
              </a:rPr>
              <a:t>the</a:t>
            </a:r>
            <a:r>
              <a:rPr lang="en-US" dirty="0" smtClean="0">
                <a:solidFill>
                  <a:schemeClr val="bg2"/>
                </a:solidFill>
              </a:rPr>
              <a:t> financial information section in </a:t>
            </a:r>
            <a:r>
              <a:rPr lang="en-US" smtClean="0">
                <a:solidFill>
                  <a:schemeClr val="bg2"/>
                </a:solidFill>
              </a:rPr>
              <a:t>the e-form.</a:t>
            </a:r>
            <a:endParaRPr lang="en-US" dirty="0">
              <a:solidFill>
                <a:schemeClr val="bg2"/>
              </a:solidFill>
            </a:endParaRPr>
          </a:p>
          <a:p>
            <a:r>
              <a:rPr lang="en-US" dirty="0">
                <a:solidFill>
                  <a:schemeClr val="accent6">
                    <a:lumMod val="75000"/>
                  </a:schemeClr>
                </a:solidFill>
              </a:rPr>
              <a:t>Now you can fill out the rest of the e-form and all done! Thank you so much! </a:t>
            </a:r>
            <a:r>
              <a:rPr lang="en-US" dirty="0">
                <a:solidFill>
                  <a:schemeClr val="accent6">
                    <a:lumMod val="75000"/>
                  </a:schemeClr>
                </a:solidFill>
                <a:sym typeface="Wingdings" panose="05000000000000000000" pitchFamily="2" charset="2"/>
              </a:rPr>
              <a:t></a:t>
            </a:r>
            <a:r>
              <a:rPr lang="en-US" dirty="0">
                <a:solidFill>
                  <a:schemeClr val="accent6">
                    <a:lumMod val="75000"/>
                  </a:schemeClr>
                </a:solidFill>
              </a:rPr>
              <a:t> </a:t>
            </a:r>
          </a:p>
          <a:p>
            <a:endParaRPr lang="en-US" dirty="0">
              <a:solidFill>
                <a:schemeClr val="bg2"/>
              </a:solidFill>
            </a:endParaRPr>
          </a:p>
          <a:p>
            <a:endParaRPr lang="en-US" dirty="0" smtClean="0"/>
          </a:p>
        </p:txBody>
      </p:sp>
      <p:sp>
        <p:nvSpPr>
          <p:cNvPr id="3" name="Title 2"/>
          <p:cNvSpPr>
            <a:spLocks noGrp="1"/>
          </p:cNvSpPr>
          <p:nvPr>
            <p:ph type="title"/>
          </p:nvPr>
        </p:nvSpPr>
        <p:spPr/>
        <p:txBody>
          <a:bodyPr/>
          <a:lstStyle/>
          <a:p>
            <a:r>
              <a:rPr lang="en-US" sz="2400" b="1" dirty="0"/>
              <a:t>Differential </a:t>
            </a:r>
            <a:r>
              <a:rPr lang="en-US" sz="2400" dirty="0"/>
              <a:t>programs </a:t>
            </a:r>
            <a:r>
              <a:rPr lang="en-US" sz="2400" dirty="0" smtClean="0"/>
              <a:t>(12 </a:t>
            </a:r>
            <a:r>
              <a:rPr lang="en-US" sz="2400" dirty="0"/>
              <a:t>mons)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633" y="3807931"/>
            <a:ext cx="2962688" cy="24482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496" y="1231787"/>
            <a:ext cx="3371342" cy="5037336"/>
          </a:xfrm>
          <a:prstGeom prst="rect">
            <a:avLst/>
          </a:prstGeom>
        </p:spPr>
      </p:pic>
      <p:sp>
        <p:nvSpPr>
          <p:cNvPr id="6" name="Oval 5"/>
          <p:cNvSpPr/>
          <p:nvPr/>
        </p:nvSpPr>
        <p:spPr>
          <a:xfrm>
            <a:off x="2096458" y="3713394"/>
            <a:ext cx="593988" cy="5596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6014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1823</TotalTime>
  <Words>492</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Lucida Grande</vt:lpstr>
      <vt:lpstr>Roboto Light</vt:lpstr>
      <vt:lpstr>Wingdings</vt:lpstr>
      <vt:lpstr>Custom Design</vt:lpstr>
      <vt:lpstr>Main</vt:lpstr>
      <vt:lpstr>White Main</vt:lpstr>
      <vt:lpstr>Expense calculator Guidelines for grad coordinators  (12 months Differential programs) </vt:lpstr>
      <vt:lpstr>Why is the number so important?</vt:lpstr>
      <vt:lpstr>Most current expense calculator</vt:lpstr>
      <vt:lpstr>Differential programs (12 mons)</vt:lpstr>
      <vt:lpstr>Differential programs (12 mons)</vt:lpstr>
      <vt:lpstr>Differential programs (12 mons)</vt:lpstr>
      <vt:lpstr>Differential programs (12 mons)</vt:lpstr>
      <vt:lpstr>Differential programs (12 mons)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 Eunyoung</cp:lastModifiedBy>
  <cp:revision>79</cp:revision>
  <dcterms:created xsi:type="dcterms:W3CDTF">2016-03-09T16:46:53Z</dcterms:created>
  <dcterms:modified xsi:type="dcterms:W3CDTF">2018-09-07T13:07:41Z</dcterms:modified>
</cp:coreProperties>
</file>